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66" r:id="rId6"/>
    <p:sldId id="299" r:id="rId7"/>
    <p:sldId id="258" r:id="rId8"/>
    <p:sldId id="300" r:id="rId9"/>
    <p:sldId id="257" r:id="rId10"/>
    <p:sldId id="269" r:id="rId11"/>
    <p:sldId id="279" r:id="rId12"/>
    <p:sldId id="270" r:id="rId13"/>
    <p:sldId id="293" r:id="rId14"/>
    <p:sldId id="294" r:id="rId15"/>
    <p:sldId id="298" r:id="rId16"/>
    <p:sldId id="26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37" autoAdjust="0"/>
  </p:normalViewPr>
  <p:slideViewPr>
    <p:cSldViewPr>
      <p:cViewPr varScale="1">
        <p:scale>
          <a:sx n="109" d="100"/>
          <a:sy n="109" d="100"/>
        </p:scale>
        <p:origin x="1674" y="10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7840-4796-4F6F-8C97-7D61CE30075F}" type="slidenum">
              <a:rPr lang="en-US" smtClean="0"/>
              <a:pPr/>
              <a:t>‹#›</a:t>
            </a:fld>
            <a:endParaRPr lang="en-US" dirty="0"/>
          </a:p>
        </p:txBody>
      </p:sp>
      <p:pic>
        <p:nvPicPr>
          <p:cNvPr id="7" name="Picture 6" descr="WESD_AppleRows_PPT.jpg"/>
          <p:cNvPicPr/>
          <p:nvPr/>
        </p:nvPicPr>
        <p:blipFill>
          <a:blip r:embed="rId2" cstate="print"/>
          <a:stretch>
            <a:fillRect/>
          </a:stretch>
        </p:blipFill>
        <p:spPr>
          <a:xfrm>
            <a:off x="0" y="0"/>
            <a:ext cx="9144000" cy="685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7840-4796-4F6F-8C97-7D61CE30075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7840-4796-4F6F-8C97-7D61CE30075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7840-4796-4F6F-8C97-7D61CE30075F}" type="slidenum">
              <a:rPr lang="en-US" smtClean="0"/>
              <a:pPr/>
              <a:t>‹#›</a:t>
            </a:fld>
            <a:endParaRPr lang="en-US" dirty="0"/>
          </a:p>
        </p:txBody>
      </p:sp>
      <p:pic>
        <p:nvPicPr>
          <p:cNvPr id="7" name="Picture 6" descr="WESD_Apple-Corner_PPT.jpg"/>
          <p:cNvPicPr>
            <a:picLocks noChangeAspect="1"/>
          </p:cNvPicPr>
          <p:nvPr/>
        </p:nvPicPr>
        <p:blipFill>
          <a:blip r:embed="rId2" cstate="print"/>
          <a:stretch>
            <a:fillRect/>
          </a:stretch>
        </p:blipFill>
        <p:spPr>
          <a:xfrm>
            <a:off x="3048000" y="1804258"/>
            <a:ext cx="6096000" cy="505374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7840-4796-4F6F-8C97-7D61CE30075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797840-4796-4F6F-8C97-7D61CE30075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A797840-4796-4F6F-8C97-7D61CE30075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A797840-4796-4F6F-8C97-7D61CE30075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A797840-4796-4F6F-8C97-7D61CE30075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797840-4796-4F6F-8C97-7D61CE30075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240A0D-F43D-49BC-8415-273E3D4EDDD1}" type="datetimeFigureOut">
              <a:rPr lang="en-US" smtClean="0"/>
              <a:pPr/>
              <a:t>7/23/2021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797840-4796-4F6F-8C97-7D61CE30075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40A0D-F43D-49BC-8415-273E3D4EDDD1}" type="datetimeFigureOut">
              <a:rPr lang="en-US" smtClean="0"/>
              <a:pPr/>
              <a:t>7/23/2021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97840-4796-4F6F-8C97-7D61CE30075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raymundo.mora@wesdschools.org" TargetMode="External"/><Relationship Id="rId2" Type="http://schemas.openxmlformats.org/officeDocument/2006/relationships/hyperlink" Target="mailto:gwen.kane@wesdschools.org" TargetMode="External"/><Relationship Id="rId1" Type="http://schemas.openxmlformats.org/officeDocument/2006/relationships/slideLayout" Target="../slideLayouts/slideLayout2.xml"/><Relationship Id="rId4" Type="http://schemas.openxmlformats.org/officeDocument/2006/relationships/hyperlink" Target="mailto:katie.sanchez@wesdschool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i="1" dirty="0" smtClean="0">
                <a:latin typeface="Calibri" panose="020F0502020204030204" pitchFamily="34" charset="0"/>
                <a:cs typeface="Calibri" panose="020F0502020204030204" pitchFamily="34" charset="0"/>
              </a:rPr>
              <a:t>Workers’ Compensation</a:t>
            </a:r>
            <a:endParaRPr lang="en-US" sz="3200" i="1" dirty="0">
              <a:latin typeface="Calibri" panose="020F0502020204030204" pitchFamily="34" charset="0"/>
              <a:cs typeface="Calibri" panose="020F0502020204030204" pitchFamily="34" charset="0"/>
            </a:endParaRPr>
          </a:p>
        </p:txBody>
      </p:sp>
      <p:sp>
        <p:nvSpPr>
          <p:cNvPr id="7" name="Subtitle 6"/>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Calibri" panose="020F0502020204030204" pitchFamily="34" charset="0"/>
                <a:cs typeface="Calibri" panose="020F0502020204030204" pitchFamily="34" charset="0"/>
              </a:rPr>
              <a:t>ESI Employee</a:t>
            </a:r>
            <a:endParaRPr lang="en-US" sz="3200" i="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r>
              <a:rPr lang="en-US" sz="1600" dirty="0" smtClean="0">
                <a:latin typeface="Calibri" panose="020F0502020204030204" pitchFamily="34" charset="0"/>
                <a:cs typeface="Calibri" panose="020F0502020204030204" pitchFamily="34" charset="0"/>
              </a:rPr>
              <a:t>If the injured employee is an ESI employee they do not fill out the Districts incident/injury form. The employee will need to contact ESI to report their claim and follow all ESI procedures for workplace injuries. </a:t>
            </a:r>
            <a:endParaRPr lang="en-US" sz="16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Calibri" panose="020F0502020204030204" pitchFamily="34" charset="0"/>
                <a:cs typeface="Calibri" panose="020F0502020204030204" pitchFamily="34" charset="0"/>
              </a:rPr>
              <a:t>Taxi Service</a:t>
            </a:r>
            <a:r>
              <a:rPr lang="en-US" sz="3200" b="1" i="1" dirty="0" smtClean="0">
                <a:latin typeface="Constantia" panose="02030602050306030303" pitchFamily="18" charset="0"/>
              </a:rPr>
              <a:t>	</a:t>
            </a:r>
            <a:endParaRPr lang="en-US" sz="3200" b="1" i="1" dirty="0">
              <a:latin typeface="Constantia" panose="02030602050306030303" pitchFamily="18" charset="0"/>
            </a:endParaRPr>
          </a:p>
        </p:txBody>
      </p:sp>
      <p:sp>
        <p:nvSpPr>
          <p:cNvPr id="3" name="Content Placeholder 2"/>
          <p:cNvSpPr>
            <a:spLocks noGrp="1"/>
          </p:cNvSpPr>
          <p:nvPr>
            <p:ph idx="1"/>
          </p:nvPr>
        </p:nvSpPr>
        <p:spPr/>
        <p:txBody>
          <a:bodyPr>
            <a:normAutofit/>
          </a:bodyPr>
          <a:lstStyle/>
          <a:p>
            <a:pPr marL="0" indent="0">
              <a:buNone/>
            </a:pPr>
            <a:r>
              <a:rPr lang="en-US" sz="1600" dirty="0" smtClean="0">
                <a:latin typeface="Calibri" panose="020F0502020204030204" pitchFamily="34" charset="0"/>
                <a:cs typeface="Calibri" panose="020F0502020204030204" pitchFamily="34" charset="0"/>
              </a:rPr>
              <a:t>If an injured employee is advised by the nurse triage to seek medical treatment and cannot drive due to their injury or does not have transportation to get to MBI Occupational Health Services, the health tech or supervisor will need to call MBI and request a taxi service.</a:t>
            </a:r>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MBI will arrange for a taxi to come pick up the employee from the school/site location and take them only to MBI for treatment. Once the employee is done with treatment the taxi will returned the employee back to location in which they were picked up from. They will not be taken to any other location. </a:t>
            </a:r>
          </a:p>
          <a:p>
            <a:pPr marL="0" indent="0">
              <a:buNone/>
            </a:pPr>
            <a:endParaRPr lang="en-US" sz="1600" dirty="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The taxi services can only be used for the initial day of injury. It cannot be used for any follow up or specialist appointments. </a:t>
            </a:r>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Other employees are not to drive injured employees to MBI.</a:t>
            </a:r>
            <a:endParaRPr lang="en-US" sz="16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Calibri" panose="020F0502020204030204" pitchFamily="34" charset="0"/>
                <a:cs typeface="Calibri" panose="020F0502020204030204" pitchFamily="34" charset="0"/>
              </a:rPr>
              <a:t>Approved Leave</a:t>
            </a:r>
            <a:endParaRPr lang="en-US" sz="3200" i="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Autofit/>
          </a:bodyPr>
          <a:lstStyle/>
          <a:p>
            <a:pPr marL="0" indent="0">
              <a:buNone/>
            </a:pPr>
            <a:r>
              <a:rPr lang="en-US" sz="1600" dirty="0" smtClean="0"/>
              <a:t>Workers’ Compensation is not an approved leave with the District.</a:t>
            </a:r>
          </a:p>
          <a:p>
            <a:pPr marL="0" indent="0">
              <a:buNone/>
            </a:pPr>
            <a:endParaRPr lang="en-US" sz="1600" dirty="0" smtClean="0"/>
          </a:p>
          <a:p>
            <a:pPr marL="0" indent="0">
              <a:buNone/>
            </a:pPr>
            <a:r>
              <a:rPr lang="en-US" sz="1600" dirty="0" smtClean="0"/>
              <a:t>If the employee needs and seeks medical treatment, the initial day of the appointment will be covered by workers’ compensation. A green sheet will need to be filled out. In the comment section of the green sheet please put “Initial workers comp injury treatment”. </a:t>
            </a:r>
          </a:p>
          <a:p>
            <a:pPr marL="0" indent="0">
              <a:buNone/>
            </a:pPr>
            <a:endParaRPr lang="en-US" sz="1600" dirty="0"/>
          </a:p>
          <a:p>
            <a:pPr marL="0" indent="0">
              <a:buNone/>
            </a:pPr>
            <a:r>
              <a:rPr lang="en-US" sz="1600" dirty="0" smtClean="0"/>
              <a:t>If an employee is placed onto a no work status or in modified duty that cannot be accommodated by the District the employee will be placed onto an approved leave through HR. HR will notify the supervisor when/if an employee is placed onto a leave.</a:t>
            </a:r>
          </a:p>
          <a:p>
            <a:pPr marL="0" indent="0">
              <a:buNone/>
            </a:pPr>
            <a:endParaRPr lang="en-US" sz="1600" dirty="0"/>
          </a:p>
          <a:p>
            <a:pPr marL="0" indent="0">
              <a:buNone/>
            </a:pPr>
            <a:endParaRPr lang="en-US" sz="1600" dirty="0"/>
          </a:p>
        </p:txBody>
      </p:sp>
    </p:spTree>
    <p:extLst>
      <p:ext uri="{BB962C8B-B14F-4D97-AF65-F5344CB8AC3E}">
        <p14:creationId xmlns:p14="http://schemas.microsoft.com/office/powerpoint/2010/main" val="2840752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i="1" dirty="0" smtClean="0">
                <a:latin typeface="Calibri" panose="020F0502020204030204" pitchFamily="34" charset="0"/>
                <a:cs typeface="Calibri" panose="020F0502020204030204" pitchFamily="34" charset="0"/>
              </a:rPr>
              <a:t>Closing</a:t>
            </a:r>
            <a:endParaRPr lang="en-US" sz="3200" b="1" i="1" dirty="0">
              <a:latin typeface="Calibri" panose="020F0502020204030204" pitchFamily="34" charset="0"/>
              <a:cs typeface="Calibri" panose="020F0502020204030204" pitchFamily="34" charset="0"/>
            </a:endParaRPr>
          </a:p>
        </p:txBody>
      </p:sp>
      <p:sp>
        <p:nvSpPr>
          <p:cNvPr id="2" name="Content Placeholder 1"/>
          <p:cNvSpPr>
            <a:spLocks noGrp="1"/>
          </p:cNvSpPr>
          <p:nvPr>
            <p:ph idx="1"/>
          </p:nvPr>
        </p:nvSpPr>
        <p:spPr/>
        <p:txBody>
          <a:bodyPr>
            <a:normAutofit/>
          </a:bodyPr>
          <a:lstStyle/>
          <a:p>
            <a:pPr marL="0" indent="0">
              <a:buNone/>
            </a:pPr>
            <a:r>
              <a:rPr lang="en-US" sz="1600" dirty="0" smtClean="0">
                <a:latin typeface="Calibri" panose="020F0502020204030204" pitchFamily="34" charset="0"/>
                <a:cs typeface="Calibri" panose="020F0502020204030204" pitchFamily="34" charset="0"/>
              </a:rPr>
              <a:t>If there are any questions please contact one of the following HR representatives for assistance:</a:t>
            </a:r>
          </a:p>
          <a:p>
            <a:endParaRPr lang="en-US" sz="1600" dirty="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Gwen Kane at </a:t>
            </a:r>
            <a:r>
              <a:rPr lang="en-US" sz="1600" dirty="0" smtClean="0">
                <a:latin typeface="Calibri" panose="020F0502020204030204" pitchFamily="34" charset="0"/>
                <a:cs typeface="Calibri" panose="020F0502020204030204" pitchFamily="34" charset="0"/>
                <a:hlinkClick r:id="rId2"/>
              </a:rPr>
              <a:t>gwen.kane@wesdschools.org</a:t>
            </a:r>
            <a:r>
              <a:rPr lang="en-US" sz="1600" dirty="0" smtClean="0">
                <a:latin typeface="Calibri" panose="020F0502020204030204" pitchFamily="34" charset="0"/>
                <a:cs typeface="Calibri" panose="020F0502020204030204" pitchFamily="34" charset="0"/>
              </a:rPr>
              <a:t> or at 602-347-2691</a:t>
            </a:r>
          </a:p>
          <a:p>
            <a:pPr marL="0" indent="0">
              <a:buNone/>
            </a:pPr>
            <a:r>
              <a:rPr lang="en-US" sz="1600" dirty="0" smtClean="0">
                <a:latin typeface="Calibri" panose="020F0502020204030204" pitchFamily="34" charset="0"/>
                <a:cs typeface="Calibri" panose="020F0502020204030204" pitchFamily="34" charset="0"/>
              </a:rPr>
              <a:t>Ray Mora at </a:t>
            </a:r>
            <a:r>
              <a:rPr lang="en-US" sz="1600" dirty="0" smtClean="0">
                <a:latin typeface="Calibri" panose="020F0502020204030204" pitchFamily="34" charset="0"/>
                <a:cs typeface="Calibri" panose="020F0502020204030204" pitchFamily="34" charset="0"/>
                <a:hlinkClick r:id="rId3"/>
              </a:rPr>
              <a:t>raymundo.mora@wesdschools.org</a:t>
            </a:r>
            <a:r>
              <a:rPr lang="en-US" sz="1600" dirty="0" smtClean="0">
                <a:latin typeface="Calibri" panose="020F0502020204030204" pitchFamily="34" charset="0"/>
                <a:cs typeface="Calibri" panose="020F0502020204030204" pitchFamily="34" charset="0"/>
              </a:rPr>
              <a:t> or at 602-347-2624</a:t>
            </a:r>
          </a:p>
          <a:p>
            <a:pPr marL="0" indent="0">
              <a:buNone/>
            </a:pPr>
            <a:r>
              <a:rPr lang="en-US" sz="1600" dirty="0" smtClean="0">
                <a:latin typeface="Calibri" panose="020F0502020204030204" pitchFamily="34" charset="0"/>
                <a:cs typeface="Calibri" panose="020F0502020204030204" pitchFamily="34" charset="0"/>
              </a:rPr>
              <a:t>Katie Sanchez at </a:t>
            </a:r>
            <a:r>
              <a:rPr lang="en-US" sz="1600" dirty="0" smtClean="0">
                <a:latin typeface="Calibri" panose="020F0502020204030204" pitchFamily="34" charset="0"/>
                <a:cs typeface="Calibri" panose="020F0502020204030204" pitchFamily="34" charset="0"/>
                <a:hlinkClick r:id="rId4"/>
              </a:rPr>
              <a:t>katie.sanchez@wesdschools.org</a:t>
            </a:r>
            <a:r>
              <a:rPr lang="en-US" sz="1600" dirty="0" smtClean="0">
                <a:latin typeface="Calibri" panose="020F0502020204030204" pitchFamily="34" charset="0"/>
                <a:cs typeface="Calibri" panose="020F0502020204030204" pitchFamily="34" charset="0"/>
              </a:rPr>
              <a:t> or at </a:t>
            </a:r>
            <a:r>
              <a:rPr lang="en-US" sz="1600" dirty="0" smtClean="0">
                <a:latin typeface="Calibri" panose="020F0502020204030204" pitchFamily="34" charset="0"/>
                <a:cs typeface="Calibri" panose="020F0502020204030204" pitchFamily="34" charset="0"/>
              </a:rPr>
              <a:t>602-347-261</a:t>
            </a:r>
            <a:r>
              <a:rPr lang="en-US" sz="1600" dirty="0">
                <a:latin typeface="Calibri" panose="020F0502020204030204" pitchFamily="34" charset="0"/>
                <a:cs typeface="Calibri" panose="020F0502020204030204" pitchFamily="34" charset="0"/>
              </a:rPr>
              <a:t>3</a:t>
            </a:r>
            <a:endParaRPr lang="en-US" sz="1600" dirty="0" smtClean="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3600" i="1" dirty="0" smtClean="0">
                <a:latin typeface="Calibri" panose="020F0502020204030204" pitchFamily="34" charset="0"/>
                <a:cs typeface="Calibri" panose="020F0502020204030204" pitchFamily="34" charset="0"/>
              </a:rPr>
              <a:t>Topics</a:t>
            </a:r>
            <a:r>
              <a:rPr lang="en-US" dirty="0" smtClean="0"/>
              <a:t/>
            </a:r>
            <a:br>
              <a:rPr lang="en-US" dirty="0" smtClean="0"/>
            </a:br>
            <a:endParaRPr lang="en-US" dirty="0"/>
          </a:p>
        </p:txBody>
      </p:sp>
      <p:sp>
        <p:nvSpPr>
          <p:cNvPr id="2" name="Content Placeholder 1"/>
          <p:cNvSpPr>
            <a:spLocks noGrp="1"/>
          </p:cNvSpPr>
          <p:nvPr>
            <p:ph idx="1"/>
          </p:nvPr>
        </p:nvSpPr>
        <p:spPr/>
        <p:txBody>
          <a:bodyPr>
            <a:normAutofit/>
          </a:bodyPr>
          <a:lstStyle/>
          <a:p>
            <a:pPr marL="0" indent="0">
              <a:buNone/>
            </a:pPr>
            <a:r>
              <a:rPr lang="en-US" sz="1600" dirty="0" smtClean="0">
                <a:latin typeface="Calibri" panose="020F0502020204030204" pitchFamily="34" charset="0"/>
                <a:cs typeface="Calibri" panose="020F0502020204030204" pitchFamily="34" charset="0"/>
              </a:rPr>
              <a:t>Change in our provider</a:t>
            </a:r>
          </a:p>
          <a:p>
            <a:pPr marL="0" indent="0">
              <a:buNone/>
            </a:pPr>
            <a:r>
              <a:rPr lang="en-US" sz="1600" dirty="0" smtClean="0">
                <a:latin typeface="Calibri" panose="020F0502020204030204" pitchFamily="34" charset="0"/>
                <a:cs typeface="Calibri" panose="020F0502020204030204" pitchFamily="34" charset="0"/>
              </a:rPr>
              <a:t>Reporting an Employee Incident/Injury</a:t>
            </a:r>
          </a:p>
          <a:p>
            <a:pPr marL="0" indent="0">
              <a:buNone/>
            </a:pPr>
            <a:r>
              <a:rPr lang="en-US" sz="1600" dirty="0" smtClean="0">
                <a:latin typeface="Calibri" panose="020F0502020204030204" pitchFamily="34" charset="0"/>
                <a:cs typeface="Calibri" panose="020F0502020204030204" pitchFamily="34" charset="0"/>
              </a:rPr>
              <a:t>Alliance Triage Nurse Information</a:t>
            </a:r>
          </a:p>
          <a:p>
            <a:pPr marL="0" indent="0">
              <a:buNone/>
            </a:pPr>
            <a:r>
              <a:rPr lang="en-US" sz="1600" dirty="0" smtClean="0">
                <a:latin typeface="Calibri" panose="020F0502020204030204" pitchFamily="34" charset="0"/>
                <a:cs typeface="Calibri" panose="020F0502020204030204" pitchFamily="34" charset="0"/>
              </a:rPr>
              <a:t>Emergency Incident/Injury</a:t>
            </a:r>
          </a:p>
          <a:p>
            <a:pPr marL="0" indent="0">
              <a:buNone/>
            </a:pPr>
            <a:r>
              <a:rPr lang="en-US" sz="1600" dirty="0">
                <a:latin typeface="Calibri" panose="020F0502020204030204" pitchFamily="34" charset="0"/>
                <a:cs typeface="Calibri" panose="020F0502020204030204" pitchFamily="34" charset="0"/>
              </a:rPr>
              <a:t>MBI Occupational Health </a:t>
            </a:r>
            <a:r>
              <a:rPr lang="en-US" sz="1600" dirty="0" smtClean="0">
                <a:latin typeface="Calibri" panose="020F0502020204030204" pitchFamily="34" charset="0"/>
                <a:cs typeface="Calibri" panose="020F0502020204030204" pitchFamily="34" charset="0"/>
              </a:rPr>
              <a:t>Clinic</a:t>
            </a:r>
            <a:endParaRPr lang="en-US" sz="1600" dirty="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After Treatment </a:t>
            </a:r>
          </a:p>
          <a:p>
            <a:pPr marL="0" indent="0">
              <a:buNone/>
            </a:pPr>
            <a:r>
              <a:rPr lang="en-US" sz="1600" dirty="0" smtClean="0">
                <a:latin typeface="Calibri" panose="020F0502020204030204" pitchFamily="34" charset="0"/>
                <a:cs typeface="Calibri" panose="020F0502020204030204" pitchFamily="34" charset="0"/>
              </a:rPr>
              <a:t>Denied Claims</a:t>
            </a:r>
          </a:p>
          <a:p>
            <a:pPr marL="0" indent="0">
              <a:buNone/>
            </a:pPr>
            <a:r>
              <a:rPr lang="en-US" sz="1600" dirty="0" smtClean="0">
                <a:latin typeface="Calibri" panose="020F0502020204030204" pitchFamily="34" charset="0"/>
                <a:cs typeface="Calibri" panose="020F0502020204030204" pitchFamily="34" charset="0"/>
              </a:rPr>
              <a:t>ESI Employee </a:t>
            </a:r>
          </a:p>
          <a:p>
            <a:pPr marL="0" indent="0">
              <a:buNone/>
            </a:pPr>
            <a:r>
              <a:rPr lang="en-US" sz="1600" dirty="0" smtClean="0">
                <a:latin typeface="Calibri" panose="020F0502020204030204" pitchFamily="34" charset="0"/>
                <a:cs typeface="Calibri" panose="020F0502020204030204" pitchFamily="34" charset="0"/>
              </a:rPr>
              <a:t>Taxi Service</a:t>
            </a:r>
          </a:p>
          <a:p>
            <a:pPr marL="0" indent="0">
              <a:buNone/>
            </a:pPr>
            <a:r>
              <a:rPr lang="en-US" sz="1600" dirty="0" smtClean="0">
                <a:latin typeface="Calibri" panose="020F0502020204030204" pitchFamily="34" charset="0"/>
                <a:cs typeface="Calibri" panose="020F0502020204030204" pitchFamily="34" charset="0"/>
              </a:rPr>
              <a:t>Approved Leave</a:t>
            </a:r>
          </a:p>
          <a:p>
            <a:pPr marL="0" indent="0">
              <a:buNone/>
            </a:pPr>
            <a:r>
              <a:rPr lang="en-US" sz="1600" dirty="0" smtClean="0">
                <a:latin typeface="Calibri" panose="020F0502020204030204" pitchFamily="34" charset="0"/>
                <a:cs typeface="Calibri" panose="020F0502020204030204" pitchFamily="34" charset="0"/>
              </a:rPr>
              <a:t>Closing </a:t>
            </a:r>
          </a:p>
          <a:p>
            <a:pPr marL="0" indent="0">
              <a:buNone/>
            </a:pPr>
            <a:endParaRPr lang="en-US" dirty="0" smtClean="0">
              <a:latin typeface="Constantia" pitchFamily="18" charset="0"/>
            </a:endParaRPr>
          </a:p>
          <a:p>
            <a:pPr>
              <a:buNone/>
            </a:pPr>
            <a:endParaRPr lang="en-US" dirty="0" smtClean="0">
              <a:latin typeface="Constantia"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Change in Provider</a:t>
            </a:r>
            <a:endParaRPr lang="en-US" sz="3200" dirty="0"/>
          </a:p>
        </p:txBody>
      </p:sp>
      <p:sp>
        <p:nvSpPr>
          <p:cNvPr id="3" name="Content Placeholder 2"/>
          <p:cNvSpPr>
            <a:spLocks noGrp="1"/>
          </p:cNvSpPr>
          <p:nvPr>
            <p:ph idx="1"/>
          </p:nvPr>
        </p:nvSpPr>
        <p:spPr/>
        <p:txBody>
          <a:bodyPr>
            <a:normAutofit/>
          </a:bodyPr>
          <a:lstStyle/>
          <a:p>
            <a:r>
              <a:rPr lang="en-US" sz="1600" dirty="0" smtClean="0"/>
              <a:t>Effective, July 1, 2021, the District switched our third party administrator for workers compensation claims from </a:t>
            </a:r>
            <a:r>
              <a:rPr lang="en-US" sz="1600" dirty="0" err="1" smtClean="0"/>
              <a:t>Tristar</a:t>
            </a:r>
            <a:r>
              <a:rPr lang="en-US" sz="1600" dirty="0" smtClean="0"/>
              <a:t> Risk Management to The Alliance. This change will change the way industrial claims are processed. </a:t>
            </a:r>
            <a:endParaRPr lang="en-US" sz="1600" dirty="0"/>
          </a:p>
        </p:txBody>
      </p:sp>
    </p:spTree>
    <p:extLst>
      <p:ext uri="{BB962C8B-B14F-4D97-AF65-F5344CB8AC3E}">
        <p14:creationId xmlns:p14="http://schemas.microsoft.com/office/powerpoint/2010/main" val="3227926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i="1" dirty="0" smtClean="0">
                <a:latin typeface="Calibri" panose="020F0502020204030204" pitchFamily="34" charset="0"/>
                <a:cs typeface="Calibri" panose="020F0502020204030204" pitchFamily="34" charset="0"/>
              </a:rPr>
              <a:t>Reporting Employee Incident/Injury</a:t>
            </a:r>
            <a:endParaRPr lang="en-US" sz="3200" i="1" u="sng"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pPr marL="0" indent="-514350">
              <a:buNone/>
            </a:pPr>
            <a:r>
              <a:rPr lang="en-US" sz="2000" dirty="0" smtClean="0">
                <a:latin typeface="Calibri" panose="020F0502020204030204" pitchFamily="34" charset="0"/>
                <a:cs typeface="Calibri" panose="020F0502020204030204" pitchFamily="34" charset="0"/>
              </a:rPr>
              <a:t>If incident/injury occurs </a:t>
            </a:r>
            <a:r>
              <a:rPr lang="en-US" sz="2000" b="1" dirty="0" smtClean="0">
                <a:latin typeface="Calibri" panose="020F0502020204030204" pitchFamily="34" charset="0"/>
                <a:cs typeface="Calibri" panose="020F0502020204030204" pitchFamily="34" charset="0"/>
              </a:rPr>
              <a:t>during work hours</a:t>
            </a:r>
            <a:r>
              <a:rPr lang="en-US" sz="2000" dirty="0" smtClean="0">
                <a:latin typeface="Calibri" panose="020F0502020204030204" pitchFamily="34" charset="0"/>
                <a:cs typeface="Calibri" panose="020F0502020204030204" pitchFamily="34" charset="0"/>
              </a:rPr>
              <a:t> follow these steps:</a:t>
            </a:r>
          </a:p>
          <a:p>
            <a:pPr marL="0" indent="-514350">
              <a:buNone/>
            </a:pPr>
            <a:endParaRPr lang="en-US" sz="2000" dirty="0" smtClean="0">
              <a:latin typeface="Calibri" panose="020F0502020204030204" pitchFamily="34" charset="0"/>
              <a:cs typeface="Calibri" panose="020F0502020204030204" pitchFamily="34" charset="0"/>
            </a:endParaRPr>
          </a:p>
          <a:p>
            <a:pPr marL="0" indent="-514350">
              <a:buNone/>
            </a:pPr>
            <a:r>
              <a:rPr lang="en-US" sz="1600" dirty="0"/>
              <a:t>Employees must report their injury within 24 hours to their supervisor, or on Monday if the injury occurred over the weekend</a:t>
            </a:r>
            <a:r>
              <a:rPr lang="en-US" sz="1600" dirty="0" smtClean="0"/>
              <a:t>.</a:t>
            </a:r>
          </a:p>
          <a:p>
            <a:pPr marL="0" indent="-514350">
              <a:buNone/>
            </a:pPr>
            <a:endParaRPr lang="en-US" sz="1600" dirty="0"/>
          </a:p>
          <a:p>
            <a:pPr marL="0" indent="-514350">
              <a:buNone/>
            </a:pPr>
            <a:r>
              <a:rPr lang="en-US" sz="1600" dirty="0"/>
              <a:t>If an employee has, a mild injury that does not require medical treatment the injured employee is to report the injury to his or her supervisor and then report to the health technician or supervisor, if there is no health technician available, to complete an Incident Report Form</a:t>
            </a:r>
            <a:r>
              <a:rPr lang="en-US" sz="1600" dirty="0" smtClean="0"/>
              <a:t>. Send a copy of the report to Human Resources. The  employee has a year from the date of injury to request treatment for the injury. </a:t>
            </a:r>
            <a:endParaRPr lang="en-US" sz="1600" dirty="0"/>
          </a:p>
          <a:p>
            <a:pPr marL="0" indent="-514350">
              <a:buNone/>
            </a:pPr>
            <a:endParaRPr lang="en-US" sz="1600" dirty="0"/>
          </a:p>
          <a:p>
            <a:pPr marL="0" indent="-514350">
              <a:buNone/>
            </a:pPr>
            <a:r>
              <a:rPr lang="en-US" sz="1600" dirty="0"/>
              <a:t>If an employee has an injury that requires non-emergency medical treatment, the injured employee needs to notify his or her supervisor and then report the injury to the health technician or </a:t>
            </a:r>
            <a:r>
              <a:rPr lang="en-US" sz="1600" dirty="0" smtClean="0"/>
              <a:t>supervisor, </a:t>
            </a:r>
            <a:r>
              <a:rPr lang="en-US" sz="1600" dirty="0"/>
              <a:t>if there is no health technician available. At that time, the injured worker and the health technician will call the </a:t>
            </a:r>
            <a:r>
              <a:rPr lang="en-US" sz="1600" dirty="0" smtClean="0"/>
              <a:t>Alliance </a:t>
            </a:r>
            <a:r>
              <a:rPr lang="en-US" sz="1600" dirty="0"/>
              <a:t>nurse triage hotline to report the claim. The triage nurse will inform the injured worker of what steps to take for treatment.</a:t>
            </a:r>
          </a:p>
          <a:p>
            <a:pPr marL="0" indent="-514350">
              <a:buNone/>
            </a:pPr>
            <a:endParaRPr lang="en-US" sz="2000" dirty="0" smtClean="0">
              <a:latin typeface="Constantia" pitchFamily="18" charset="0"/>
            </a:endParaRPr>
          </a:p>
          <a:p>
            <a:pPr marL="624078" indent="-514350">
              <a:buAutoNum type="arabicPeriod"/>
            </a:pPr>
            <a:endParaRPr lang="en-US" sz="2000" dirty="0" smtClean="0">
              <a:latin typeface="Constantia" pitchFamily="18" charset="0"/>
            </a:endParaRPr>
          </a:p>
          <a:p>
            <a:pPr marL="624078" indent="-514350">
              <a:buNone/>
            </a:pPr>
            <a:endParaRPr lang="en-US" dirty="0" smtClean="0">
              <a:latin typeface="Constantia" pitchFamily="18" charset="0"/>
            </a:endParaRPr>
          </a:p>
          <a:p>
            <a:pPr>
              <a:buNone/>
            </a:pPr>
            <a:endParaRPr lang="en-US" dirty="0">
              <a:latin typeface="Constant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Alliance Nurse Triage</a:t>
            </a:r>
            <a:endParaRPr lang="en-US" sz="3200" dirty="0"/>
          </a:p>
        </p:txBody>
      </p:sp>
      <p:sp>
        <p:nvSpPr>
          <p:cNvPr id="3" name="Content Placeholder 2"/>
          <p:cNvSpPr>
            <a:spLocks noGrp="1"/>
          </p:cNvSpPr>
          <p:nvPr>
            <p:ph idx="1"/>
          </p:nvPr>
        </p:nvSpPr>
        <p:spPr/>
        <p:txBody>
          <a:bodyPr>
            <a:normAutofit/>
          </a:bodyPr>
          <a:lstStyle/>
          <a:p>
            <a:r>
              <a:rPr lang="en-US" sz="1600" dirty="0" smtClean="0"/>
              <a:t>When an employee needs to seek treatment for an injury that is not an emergency the employee and the health teach or supervisor, if there is no health tech, will need to call together the nurse triage line at 1-888-252-4689.</a:t>
            </a:r>
          </a:p>
          <a:p>
            <a:endParaRPr lang="en-US" sz="1600" dirty="0"/>
          </a:p>
          <a:p>
            <a:r>
              <a:rPr lang="en-US" sz="1600" dirty="0" smtClean="0"/>
              <a:t> The triage line is available 24 hours a day, 7 days a week.</a:t>
            </a:r>
          </a:p>
          <a:p>
            <a:endParaRPr lang="en-US" sz="1600" dirty="0"/>
          </a:p>
          <a:p>
            <a:r>
              <a:rPr lang="en-US" sz="1600" dirty="0" smtClean="0"/>
              <a:t>Posters with this information have been sent to all health techs to be put up in their office.</a:t>
            </a:r>
            <a:endParaRPr lang="en-US" sz="1600" dirty="0"/>
          </a:p>
        </p:txBody>
      </p:sp>
    </p:spTree>
    <p:extLst>
      <p:ext uri="{BB962C8B-B14F-4D97-AF65-F5344CB8AC3E}">
        <p14:creationId xmlns:p14="http://schemas.microsoft.com/office/powerpoint/2010/main" val="3454297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3200" i="1" dirty="0" smtClean="0">
                <a:latin typeface="Calibri" panose="020F0502020204030204" pitchFamily="34" charset="0"/>
                <a:cs typeface="Calibri" panose="020F0502020204030204" pitchFamily="34" charset="0"/>
              </a:rPr>
              <a:t>Emergency Incident/Injury</a:t>
            </a:r>
            <a:endParaRPr lang="en-US" sz="3200" i="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marL="0">
              <a:buNone/>
            </a:pPr>
            <a:r>
              <a:rPr lang="en-US" sz="1600" dirty="0" smtClean="0">
                <a:latin typeface="Calibri" panose="020F0502020204030204" pitchFamily="34" charset="0"/>
                <a:cs typeface="Calibri" panose="020F0502020204030204" pitchFamily="34" charset="0"/>
              </a:rPr>
              <a:t>In </a:t>
            </a:r>
            <a:r>
              <a:rPr lang="en-US" sz="1600" dirty="0">
                <a:latin typeface="Calibri" panose="020F0502020204030204" pitchFamily="34" charset="0"/>
                <a:cs typeface="Calibri" panose="020F0502020204030204" pitchFamily="34" charset="0"/>
              </a:rPr>
              <a:t>the event of an emergency, that requires immediate, medical attention, please call 911 or </a:t>
            </a:r>
            <a:r>
              <a:rPr lang="en-US" sz="1600" dirty="0" smtClean="0">
                <a:latin typeface="Calibri" panose="020F0502020204030204" pitchFamily="34" charset="0"/>
                <a:cs typeface="Calibri" panose="020F0502020204030204" pitchFamily="34" charset="0"/>
              </a:rPr>
              <a:t>have the employee report </a:t>
            </a:r>
            <a:r>
              <a:rPr lang="en-US" sz="1600" dirty="0">
                <a:latin typeface="Calibri" panose="020F0502020204030204" pitchFamily="34" charset="0"/>
                <a:cs typeface="Calibri" panose="020F0502020204030204" pitchFamily="34" charset="0"/>
              </a:rPr>
              <a:t>to the nearest emergency room for treatment. After treatment, </a:t>
            </a:r>
            <a:r>
              <a:rPr lang="en-US" sz="1600" dirty="0" smtClean="0">
                <a:latin typeface="Calibri" panose="020F0502020204030204" pitchFamily="34" charset="0"/>
                <a:cs typeface="Calibri" panose="020F0502020204030204" pitchFamily="34" charset="0"/>
              </a:rPr>
              <a:t>the employee needs to follow up with their supervisor. </a:t>
            </a:r>
            <a:endParaRPr lang="en-US" sz="1600" dirty="0">
              <a:latin typeface="Calibri" panose="020F0502020204030204" pitchFamily="34" charset="0"/>
              <a:cs typeface="Calibri" panose="020F0502020204030204" pitchFamily="34" charset="0"/>
            </a:endParaRPr>
          </a:p>
          <a:p>
            <a:pPr marL="0">
              <a:buNone/>
            </a:pPr>
            <a:endParaRPr lang="en-US" dirty="0" smtClean="0">
              <a:latin typeface="Calibri" panose="020F0502020204030204" pitchFamily="34" charset="0"/>
              <a:cs typeface="Calibri" panose="020F0502020204030204" pitchFamily="34" charset="0"/>
            </a:endParaRPr>
          </a:p>
          <a:p>
            <a:endParaRPr lang="en-US" dirty="0">
              <a:latin typeface="Constantia" pitchFamily="18" charset="0"/>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Calibri" panose="020F0502020204030204" pitchFamily="34" charset="0"/>
                <a:cs typeface="Calibri" panose="020F0502020204030204" pitchFamily="34" charset="0"/>
              </a:rPr>
              <a:t>MBI Occupational Health Clinic</a:t>
            </a:r>
            <a:endParaRPr lang="en-US" sz="3200" i="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marL="0" indent="0">
              <a:buNone/>
            </a:pPr>
            <a:r>
              <a:rPr lang="en-US" sz="1600" dirty="0" smtClean="0">
                <a:latin typeface="Calibri" panose="020F0502020204030204" pitchFamily="34" charset="0"/>
                <a:cs typeface="Calibri" panose="020F0502020204030204" pitchFamily="34" charset="0"/>
              </a:rPr>
              <a:t>MBI hours are 8:00 a.m. to 5:00 p.m., Monday through Friday.</a:t>
            </a:r>
          </a:p>
          <a:p>
            <a:pPr marL="0" indent="0">
              <a:buNone/>
            </a:pPr>
            <a:endParaRPr lang="en-US" sz="1600" dirty="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If and injury/incident occurs outside these hours and the employee needs immediate treatment please have employee go to the nearest emergency facility if necessary.</a:t>
            </a:r>
          </a:p>
          <a:p>
            <a:pPr marL="0" indent="0">
              <a:buNone/>
            </a:pPr>
            <a:endParaRPr lang="en-US" sz="1600" dirty="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MBI does have some locations that will scheduled weekend appointments. </a:t>
            </a:r>
          </a:p>
          <a:p>
            <a:pPr marL="0" indent="0">
              <a:buNone/>
            </a:pPr>
            <a:endParaRPr lang="en-US" sz="1600" dirty="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MBI does work with our employees on trying scheduling their follow up appointments around their work schedule. </a:t>
            </a:r>
          </a:p>
          <a:p>
            <a:pPr marL="457200" lvl="1" indent="0">
              <a:buNone/>
            </a:pPr>
            <a:endParaRPr lang="en-US" sz="1600" dirty="0" smtClean="0">
              <a:latin typeface="Calibri" panose="020F0502020204030204" pitchFamily="34" charset="0"/>
              <a:cs typeface="Calibri" panose="020F0502020204030204" pitchFamily="34" charset="0"/>
            </a:endParaRPr>
          </a:p>
          <a:p>
            <a:pPr lvl="1">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Calibri" panose="020F0502020204030204" pitchFamily="34" charset="0"/>
                <a:cs typeface="Calibri" panose="020F0502020204030204" pitchFamily="34" charset="0"/>
              </a:rPr>
              <a:t>After Treatment</a:t>
            </a:r>
            <a:endParaRPr lang="en-US" sz="3200" i="1" dirty="0">
              <a:latin typeface="Calibri" panose="020F0502020204030204" pitchFamily="34" charset="0"/>
              <a:cs typeface="Calibri" panose="020F0502020204030204" pitchFamily="34" charset="0"/>
            </a:endParaRPr>
          </a:p>
        </p:txBody>
      </p:sp>
      <p:sp>
        <p:nvSpPr>
          <p:cNvPr id="5" name="Content Placeholder 4"/>
          <p:cNvSpPr>
            <a:spLocks noGrp="1"/>
          </p:cNvSpPr>
          <p:nvPr>
            <p:ph idx="1"/>
          </p:nvPr>
        </p:nvSpPr>
        <p:spPr/>
        <p:txBody>
          <a:bodyPr>
            <a:normAutofit/>
          </a:bodyPr>
          <a:lstStyle/>
          <a:p>
            <a:pPr marL="0" lvl="0" indent="0">
              <a:buNone/>
            </a:pPr>
            <a:r>
              <a:rPr lang="en-US" sz="1600" dirty="0">
                <a:latin typeface="Calibri" panose="020F0502020204030204" pitchFamily="34" charset="0"/>
                <a:cs typeface="Calibri" panose="020F0502020204030204" pitchFamily="34" charset="0"/>
              </a:rPr>
              <a:t>After treatment, the employee is to notify their supervisor and Human Resources of their medical work status within 24 hours of treatment or on Monday if the injury or appointment occurs over the </a:t>
            </a:r>
            <a:r>
              <a:rPr lang="en-US" sz="1600" dirty="0" smtClean="0">
                <a:latin typeface="Calibri" panose="020F0502020204030204" pitchFamily="34" charset="0"/>
                <a:cs typeface="Calibri" panose="020F0502020204030204" pitchFamily="34" charset="0"/>
              </a:rPr>
              <a:t>weekend.</a:t>
            </a:r>
          </a:p>
          <a:p>
            <a:pPr marL="0" lvl="0" indent="0">
              <a:buNone/>
            </a:pPr>
            <a:endParaRPr lang="en-US" sz="1600" dirty="0">
              <a:latin typeface="Calibri" panose="020F0502020204030204" pitchFamily="34" charset="0"/>
              <a:cs typeface="Calibri" panose="020F0502020204030204" pitchFamily="34" charset="0"/>
            </a:endParaRPr>
          </a:p>
          <a:p>
            <a:pPr marL="0" lvl="0" indent="0">
              <a:buNone/>
            </a:pPr>
            <a:r>
              <a:rPr lang="en-US" sz="1600" dirty="0">
                <a:latin typeface="Calibri" panose="020F0502020204030204" pitchFamily="34" charset="0"/>
                <a:cs typeface="Calibri" panose="020F0502020204030204" pitchFamily="34" charset="0"/>
              </a:rPr>
              <a:t>If an employee is placed onto modified duty or a no work status Human Resources will notify employee of next steps to be taken</a:t>
            </a:r>
            <a:r>
              <a:rPr lang="en-US" sz="1600" dirty="0" smtClean="0">
                <a:latin typeface="Calibri" panose="020F0502020204030204" pitchFamily="34" charset="0"/>
                <a:cs typeface="Calibri" panose="020F0502020204030204" pitchFamily="34" charset="0"/>
              </a:rPr>
              <a:t>.</a:t>
            </a:r>
          </a:p>
          <a:p>
            <a:pPr marL="0" lvl="0" indent="0">
              <a:buNone/>
            </a:pPr>
            <a:endParaRPr lang="en-US" sz="1600" dirty="0">
              <a:latin typeface="Calibri" panose="020F0502020204030204" pitchFamily="34" charset="0"/>
              <a:cs typeface="Calibri" panose="020F0502020204030204" pitchFamily="34" charset="0"/>
            </a:endParaRPr>
          </a:p>
          <a:p>
            <a:pPr marL="0" lvl="0" indent="0">
              <a:buNone/>
            </a:pPr>
            <a:r>
              <a:rPr lang="en-US" sz="1600" dirty="0" smtClean="0">
                <a:latin typeface="Calibri" panose="020F0502020204030204" pitchFamily="34" charset="0"/>
                <a:cs typeface="Calibri" panose="020F0502020204030204" pitchFamily="34" charset="0"/>
              </a:rPr>
              <a:t>If an employee is released to regular duty they can report back to work however, they must notify their supervisor and HR of their work status with 24 hours.</a:t>
            </a:r>
          </a:p>
          <a:p>
            <a:pPr marL="0" lvl="0" indent="0">
              <a:buNone/>
            </a:pPr>
            <a:endParaRPr lang="en-US" sz="1600" dirty="0">
              <a:latin typeface="Calibri" panose="020F0502020204030204" pitchFamily="34" charset="0"/>
              <a:cs typeface="Calibri" panose="020F0502020204030204" pitchFamily="34" charset="0"/>
            </a:endParaRPr>
          </a:p>
          <a:p>
            <a:pPr marL="0" lvl="0" indent="0">
              <a:buNone/>
            </a:pPr>
            <a:r>
              <a:rPr lang="en-US" sz="1600" dirty="0" smtClean="0">
                <a:latin typeface="Calibri" panose="020F0502020204030204" pitchFamily="34" charset="0"/>
                <a:cs typeface="Calibri" panose="020F0502020204030204" pitchFamily="34" charset="0"/>
              </a:rPr>
              <a:t>If an employee is to have follow up medical appointments, physical therapy appointments, or specialist appointments they must use their own leave time if the appointment is scheduled during their work hours. We do recommend employees try to make appointments if possible outside of work hours. </a:t>
            </a:r>
          </a:p>
          <a:p>
            <a:pPr marL="0" lvl="0" indent="0">
              <a:buNone/>
            </a:pPr>
            <a:endParaRPr lang="en-US" sz="1600" dirty="0">
              <a:latin typeface="Calibri" panose="020F0502020204030204" pitchFamily="34" charset="0"/>
              <a:cs typeface="Calibri" panose="020F0502020204030204" pitchFamily="34" charset="0"/>
            </a:endParaRPr>
          </a:p>
          <a:p>
            <a:pPr marL="0" lvl="0" indent="0">
              <a:buNone/>
            </a:pPr>
            <a:endParaRPr lang="en-US" sz="1600" dirty="0">
              <a:latin typeface="Calibri" panose="020F0502020204030204" pitchFamily="34" charset="0"/>
              <a:cs typeface="Calibri" panose="020F0502020204030204" pitchFamily="34" charset="0"/>
            </a:endParaRPr>
          </a:p>
          <a:p>
            <a:pPr marL="0" indent="0">
              <a:buNone/>
            </a:pPr>
            <a:endParaRPr lang="en-US" sz="1600" dirty="0">
              <a:latin typeface="Constant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Calibri" panose="020F0502020204030204" pitchFamily="34" charset="0"/>
                <a:cs typeface="Calibri" panose="020F0502020204030204" pitchFamily="34" charset="0"/>
              </a:rPr>
              <a:t>Denied Claims</a:t>
            </a:r>
            <a:endParaRPr lang="en-US" sz="3200" i="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a:buNone/>
            </a:pPr>
            <a:r>
              <a:rPr lang="en-US" sz="1600" dirty="0" smtClean="0"/>
              <a:t>If the employee seeks medical attention due to an industrial injury and the claim is denied by our</a:t>
            </a:r>
          </a:p>
          <a:p>
            <a:pPr>
              <a:buNone/>
            </a:pPr>
            <a:r>
              <a:rPr lang="en-US" sz="1600" dirty="0" smtClean="0"/>
              <a:t>TPA, Alliance, the responsibility of the medical cost associated with the denied claim will fall on </a:t>
            </a:r>
          </a:p>
          <a:p>
            <a:pPr>
              <a:buNone/>
            </a:pPr>
            <a:r>
              <a:rPr lang="en-US" sz="1600" dirty="0" smtClean="0"/>
              <a:t>the employee.</a:t>
            </a:r>
          </a:p>
          <a:p>
            <a:pPr>
              <a:buNone/>
            </a:pPr>
            <a:endParaRPr lang="en-US" sz="1600" dirty="0"/>
          </a:p>
          <a:p>
            <a:pPr>
              <a:buNone/>
            </a:pPr>
            <a:r>
              <a:rPr lang="en-US" sz="1600" dirty="0" smtClean="0"/>
              <a:t>The only exception to this rule will be if the injury is due to an exposure.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HR PowerPoint 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A56C0107618247B2EBA29D517E71B7" ma:contentTypeVersion="16" ma:contentTypeDescription="Create a new document." ma:contentTypeScope="" ma:versionID="80aea2c06b3a961f3b7abd915b822276">
  <xsd:schema xmlns:xsd="http://www.w3.org/2001/XMLSchema" xmlns:xs="http://www.w3.org/2001/XMLSchema" xmlns:p="http://schemas.microsoft.com/office/2006/metadata/properties" xmlns:ns1="http://schemas.microsoft.com/sharepoint/v3" xmlns:ns2="8a7603d1-432e-4495-8272-544a0378b8bd" xmlns:ns3="68174f60-bd12-4847-9543-bfecaba36dfe" targetNamespace="http://schemas.microsoft.com/office/2006/metadata/properties" ma:root="true" ma:fieldsID="faa3eb62f0fe0487efe3da362c5b30d7" ns1:_="" ns2:_="" ns3:_="">
    <xsd:import namespace="http://schemas.microsoft.com/sharepoint/v3"/>
    <xsd:import namespace="8a7603d1-432e-4495-8272-544a0378b8bd"/>
    <xsd:import namespace="68174f60-bd12-4847-9543-bfecaba36dfe"/>
    <xsd:element name="properties">
      <xsd:complexType>
        <xsd:sequence>
          <xsd:element name="documentManagement">
            <xsd:complexType>
              <xsd:all>
                <xsd:element ref="ns2:MediaServiceMetadata" minOccurs="0"/>
                <xsd:element ref="ns2:MediaServiceFastMetadata" minOccurs="0"/>
                <xsd:element ref="ns2:Rating" minOccurs="0"/>
                <xsd:element ref="ns3:SharedWithUsers" minOccurs="0"/>
                <xsd:element ref="ns3:SharedWithDetails" minOccurs="0"/>
                <xsd:element ref="ns2:MediaServiceAutoTags" minOccurs="0"/>
                <xsd:element ref="ns2:MediaServiceOCR" minOccurs="0"/>
                <xsd:element ref="ns2:MediaServiceDateTaken" minOccurs="0"/>
                <xsd:element ref="ns2:MediaServiceLocation" minOccurs="0"/>
                <xsd:element ref="ns1:_ip_UnifiedCompliancePolicyProperties" minOccurs="0"/>
                <xsd:element ref="ns1:_ip_UnifiedCompliancePolicyUIAc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7603d1-432e-4495-8272-544a0378b8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Rating" ma:index="10" nillable="true" ma:displayName="Rating" ma:description="How cool is this?" ma:format="Dropdown" ma:internalName="Rating">
      <xsd:simpleType>
        <xsd:union memberTypes="dms:Text">
          <xsd:simpleType>
            <xsd:restriction base="dms:Choice">
              <xsd:enumeration value="Best Thing Ever"/>
              <xsd:enumeration value="Pretty Much Awesome"/>
              <xsd:enumeration value="Kinda Boring"/>
              <xsd:enumeration value="The Worst"/>
            </xsd:restriction>
          </xsd:simpleType>
        </xsd:un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8174f60-bd12-4847-9543-bfecaba36df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ating xmlns="8a7603d1-432e-4495-8272-544a0378b8bd"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E7844A0A-A892-496D-937A-F026FA2348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a7603d1-432e-4495-8272-544a0378b8bd"/>
    <ds:schemaRef ds:uri="68174f60-bd12-4847-9543-bfecaba36d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579897-4564-48D0-94CB-7B56127C2DFD}">
  <ds:schemaRefs>
    <ds:schemaRef ds:uri="http://schemas.microsoft.com/sharepoint/v3/contenttype/forms"/>
  </ds:schemaRefs>
</ds:datastoreItem>
</file>

<file path=customXml/itemProps3.xml><?xml version="1.0" encoding="utf-8"?>
<ds:datastoreItem xmlns:ds="http://schemas.openxmlformats.org/officeDocument/2006/customXml" ds:itemID="{CC7264E2-9E0B-4A4F-BC00-1C6C3C97DB8C}">
  <ds:schemaRefs>
    <ds:schemaRef ds:uri="http://purl.org/dc/terms/"/>
    <ds:schemaRef ds:uri="http://schemas.microsoft.com/office/2006/documentManagement/types"/>
    <ds:schemaRef ds:uri="http://www.w3.org/XML/1998/namespace"/>
    <ds:schemaRef ds:uri="http://schemas.microsoft.com/office/2006/metadata/properties"/>
    <ds:schemaRef ds:uri="http://purl.org/dc/elements/1.1/"/>
    <ds:schemaRef ds:uri="http://schemas.microsoft.com/office/infopath/2007/PartnerControls"/>
    <ds:schemaRef ds:uri="http://schemas.microsoft.com/sharepoint/v3"/>
    <ds:schemaRef ds:uri="http://schemas.openxmlformats.org/package/2006/metadata/core-properties"/>
    <ds:schemaRef ds:uri="68174f60-bd12-4847-9543-bfecaba36dfe"/>
    <ds:schemaRef ds:uri="8a7603d1-432e-4495-8272-544a0378b8bd"/>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4661</TotalTime>
  <Words>1008</Words>
  <Application>Microsoft Office PowerPoint</Application>
  <PresentationFormat>On-screen Show (4:3)</PresentationFormat>
  <Paragraphs>81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Constantia</vt:lpstr>
      <vt:lpstr>Template HR PowerPoint 5</vt:lpstr>
      <vt:lpstr>Workers’ Compensation</vt:lpstr>
      <vt:lpstr>Topics </vt:lpstr>
      <vt:lpstr>Change in Provider</vt:lpstr>
      <vt:lpstr>Reporting Employee Incident/Injury</vt:lpstr>
      <vt:lpstr>Alliance Nurse Triage</vt:lpstr>
      <vt:lpstr>Emergency Incident/Injury</vt:lpstr>
      <vt:lpstr>MBI Occupational Health Clinic</vt:lpstr>
      <vt:lpstr>After Treatment</vt:lpstr>
      <vt:lpstr>Denied Claims</vt:lpstr>
      <vt:lpstr>ESI Employee</vt:lpstr>
      <vt:lpstr>Taxi Service </vt:lpstr>
      <vt:lpstr>Approved Leave</vt:lpstr>
      <vt:lpstr>Closing</vt:lpstr>
    </vt:vector>
  </TitlesOfParts>
  <Company>Washington Elementary School District #6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Incident/Injury Reporting</dc:title>
  <dc:creator>gwendolyn kathea kane</dc:creator>
  <cp:lastModifiedBy>Kane, Gwen</cp:lastModifiedBy>
  <cp:revision>802</cp:revision>
  <cp:lastPrinted>2018-07-12T18:43:30Z</cp:lastPrinted>
  <dcterms:created xsi:type="dcterms:W3CDTF">2010-07-12T02:52:21Z</dcterms:created>
  <dcterms:modified xsi:type="dcterms:W3CDTF">2021-07-23T15:10:53Z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0x010100E3A56C0107618247B2EBA29D517E71B7</vt:lpwstr>
  </property>
</Properties>
</file>